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2" r:id="rId29"/>
    <p:sldId id="284" r:id="rId3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89818" autoAdjust="0"/>
  </p:normalViewPr>
  <p:slideViewPr>
    <p:cSldViewPr snapToGrid="0" showGuides="1">
      <p:cViewPr>
        <p:scale>
          <a:sx n="70" d="100"/>
          <a:sy n="70" d="100"/>
        </p:scale>
        <p:origin x="660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58FF06-AD25-4E26-A656-F3D5873AA8F9}" type="datetimeFigureOut">
              <a:rPr lang="ru-RU" smtClean="0"/>
              <a:t>19.02.2020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F353C9-49C5-4934-A780-CC2345B172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2573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То есть иными словами </a:t>
            </a:r>
            <a:r>
              <a:rPr lang="en-US" dirty="0" smtClean="0"/>
              <a:t>ML </a:t>
            </a:r>
            <a:r>
              <a:rPr lang="ru-RU" dirty="0" smtClean="0"/>
              <a:t>применяется в тех случаях, когда или невозможно или нецелесообразно</a:t>
            </a:r>
            <a:r>
              <a:rPr lang="ru-RU" baseline="0" dirty="0" smtClean="0"/>
              <a:t> разрабатывать традиционный алгоритм. Потребуется слишком много рукописных правил и исключений. Примеры: распознавание изображений, оцифровка рукописного текста, машинный перевод, фильтрация спама.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353C9-49C5-4934-A780-CC2345B1725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9692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7B76C-DF57-448E-A697-16157E39B146}" type="datetimeFigureOut">
              <a:rPr lang="ru-RU" smtClean="0"/>
              <a:t>19.02.2020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93D0C-6E22-4CF4-A5B7-C9E1DC4F4D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455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7B76C-DF57-448E-A697-16157E39B146}" type="datetimeFigureOut">
              <a:rPr lang="ru-RU" smtClean="0"/>
              <a:t>19.02.2020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93D0C-6E22-4CF4-A5B7-C9E1DC4F4D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412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7B76C-DF57-448E-A697-16157E39B146}" type="datetimeFigureOut">
              <a:rPr lang="ru-RU" smtClean="0"/>
              <a:t>19.02.2020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93D0C-6E22-4CF4-A5B7-C9E1DC4F4D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6024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7B76C-DF57-448E-A697-16157E39B146}" type="datetimeFigureOut">
              <a:rPr lang="ru-RU" smtClean="0"/>
              <a:t>19.02.2020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93D0C-6E22-4CF4-A5B7-C9E1DC4F4D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497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7B76C-DF57-448E-A697-16157E39B146}" type="datetimeFigureOut">
              <a:rPr lang="ru-RU" smtClean="0"/>
              <a:t>19.02.2020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93D0C-6E22-4CF4-A5B7-C9E1DC4F4D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0514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7B76C-DF57-448E-A697-16157E39B146}" type="datetimeFigureOut">
              <a:rPr lang="ru-RU" smtClean="0"/>
              <a:t>19.02.2020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93D0C-6E22-4CF4-A5B7-C9E1DC4F4D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5370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7B76C-DF57-448E-A697-16157E39B146}" type="datetimeFigureOut">
              <a:rPr lang="ru-RU" smtClean="0"/>
              <a:t>19.02.2020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93D0C-6E22-4CF4-A5B7-C9E1DC4F4D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5855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7B76C-DF57-448E-A697-16157E39B146}" type="datetimeFigureOut">
              <a:rPr lang="ru-RU" smtClean="0"/>
              <a:t>19.02.2020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93D0C-6E22-4CF4-A5B7-C9E1DC4F4D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3532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7B76C-DF57-448E-A697-16157E39B146}" type="datetimeFigureOut">
              <a:rPr lang="ru-RU" smtClean="0"/>
              <a:t>19.02.2020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93D0C-6E22-4CF4-A5B7-C9E1DC4F4D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4821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7B76C-DF57-448E-A697-16157E39B146}" type="datetimeFigureOut">
              <a:rPr lang="ru-RU" smtClean="0"/>
              <a:t>19.02.2020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93D0C-6E22-4CF4-A5B7-C9E1DC4F4D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7595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7B76C-DF57-448E-A697-16157E39B146}" type="datetimeFigureOut">
              <a:rPr lang="ru-RU" smtClean="0"/>
              <a:t>19.02.2020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93D0C-6E22-4CF4-A5B7-C9E1DC4F4D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1952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7B76C-DF57-448E-A697-16157E39B146}" type="datetimeFigureOut">
              <a:rPr lang="ru-RU" smtClean="0"/>
              <a:t>19.02.2020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93D0C-6E22-4CF4-A5B7-C9E1DC4F4D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60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2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10" Type="http://schemas.openxmlformats.org/officeDocument/2006/relationships/image" Target="../media/image30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50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5.jpg"/><Relationship Id="rId7" Type="http://schemas.openxmlformats.org/officeDocument/2006/relationships/image" Target="../media/image56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image" Target="../media/image53.jpeg"/><Relationship Id="rId9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reka.co/blog/ai-vs-machine-learning-vs-deep-learning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ordstream.com/blog/ws/2017/07/28/machine-learning-application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Machine learning for physics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782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details. Reinforcement learning.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Given</a:t>
            </a:r>
          </a:p>
          <a:p>
            <a:r>
              <a:rPr lang="en-US" dirty="0" smtClean="0"/>
              <a:t>Some environment with deterministic or stochastic dynamics</a:t>
            </a:r>
          </a:p>
          <a:p>
            <a:r>
              <a:rPr lang="en-US" dirty="0" smtClean="0"/>
              <a:t>An agent which acts in the environment, observes its current state and receives either positive or negative signals after different actions (rewards)</a:t>
            </a:r>
          </a:p>
          <a:p>
            <a:pPr marL="0" indent="0">
              <a:buNone/>
            </a:pPr>
            <a:r>
              <a:rPr lang="en-US" dirty="0" smtClean="0"/>
              <a:t>Task</a:t>
            </a:r>
          </a:p>
          <a:p>
            <a:pPr marL="0" indent="0">
              <a:buNone/>
            </a:pPr>
            <a:r>
              <a:rPr lang="en-US" dirty="0" smtClean="0"/>
              <a:t>Train the agent to maximize total cumulative reward during episodes undertaken in the environment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312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More details. Reinforcement learning. Examples</a:t>
            </a:r>
            <a:endParaRPr lang="ru-RU" sz="4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18615"/>
            <a:ext cx="4503325" cy="4351338"/>
          </a:xfrm>
        </p:spPr>
      </p:pic>
      <p:sp>
        <p:nvSpPr>
          <p:cNvPr id="5" name="TextBox 4"/>
          <p:cNvSpPr txBox="1"/>
          <p:nvPr/>
        </p:nvSpPr>
        <p:spPr>
          <a:xfrm>
            <a:off x="5842861" y="2882685"/>
            <a:ext cx="547297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Game AI (</a:t>
            </a:r>
            <a:r>
              <a:rPr lang="en-US" sz="2800" dirty="0" err="1" smtClean="0"/>
              <a:t>AlphaGo</a:t>
            </a:r>
            <a:r>
              <a:rPr lang="en-US" sz="2800" dirty="0" smtClean="0"/>
              <a:t> and </a:t>
            </a:r>
            <a:r>
              <a:rPr lang="en-US" sz="2800" dirty="0" err="1" smtClean="0"/>
              <a:t>AlphaZero</a:t>
            </a:r>
            <a:r>
              <a:rPr lang="en-US" sz="28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Self-driving cars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Combinatorial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Decision making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60169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4" y="1451688"/>
            <a:ext cx="5978430" cy="3985620"/>
          </a:xfrm>
        </p:spPr>
      </p:pic>
      <p:sp>
        <p:nvSpPr>
          <p:cNvPr id="5" name="TextBox 4"/>
          <p:cNvSpPr txBox="1"/>
          <p:nvPr/>
        </p:nvSpPr>
        <p:spPr>
          <a:xfrm>
            <a:off x="5645099" y="1296706"/>
            <a:ext cx="29779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Supervised learning task. Find</a:t>
            </a:r>
          </a:p>
          <a:p>
            <a:r>
              <a:rPr lang="en-US" dirty="0" smtClean="0"/>
              <a:t>Training set: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099" y="1943037"/>
            <a:ext cx="2383022" cy="450764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8260831" y="5104876"/>
            <a:ext cx="34556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Notation:</a:t>
            </a:r>
          </a:p>
          <a:p>
            <a:r>
              <a:rPr lang="en-US" dirty="0"/>
              <a:t>m</a:t>
            </a:r>
            <a:r>
              <a:rPr lang="en-US" dirty="0" smtClean="0"/>
              <a:t> – number of training examples</a:t>
            </a:r>
          </a:p>
          <a:p>
            <a:r>
              <a:rPr lang="en-US" dirty="0" smtClean="0"/>
              <a:t>x – input (features)</a:t>
            </a:r>
          </a:p>
          <a:p>
            <a:r>
              <a:rPr lang="en-US" dirty="0"/>
              <a:t>y</a:t>
            </a:r>
            <a:r>
              <a:rPr lang="en-US" dirty="0" smtClean="0"/>
              <a:t> –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658659" y="1342872"/>
                <a:ext cx="15372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8659" y="1342872"/>
                <a:ext cx="1537216" cy="276999"/>
              </a:xfrm>
              <a:prstGeom prst="rect">
                <a:avLst/>
              </a:prstGeom>
              <a:blipFill>
                <a:blip r:embed="rId5"/>
                <a:stretch>
                  <a:fillRect l="-5138" t="-2174" r="-1581" b="-326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075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959603" cy="46812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MSE: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316637" y="1742879"/>
                <a:ext cx="4773478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637" y="1742879"/>
                <a:ext cx="4773478" cy="6722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38200" y="2497860"/>
            <a:ext cx="2777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Gradient descent: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474243" y="2442696"/>
                <a:ext cx="3006672" cy="573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243" y="2442696"/>
                <a:ext cx="3006672" cy="573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849466" y="3225191"/>
            <a:ext cx="18966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Hypothesis: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853126" y="3290500"/>
                <a:ext cx="18502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126" y="3290500"/>
                <a:ext cx="1850250" cy="276999"/>
              </a:xfrm>
              <a:prstGeom prst="rect">
                <a:avLst/>
              </a:prstGeom>
              <a:blipFill>
                <a:blip r:embed="rId5"/>
                <a:stretch>
                  <a:fillRect l="-3947" t="-2222" r="-987" b="-3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849466" y="3952522"/>
            <a:ext cx="1692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Gradients: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853126" y="3992404"/>
                <a:ext cx="2669705" cy="451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 smtClean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126" y="3992404"/>
                <a:ext cx="2669705" cy="451149"/>
              </a:xfrm>
              <a:prstGeom prst="rect">
                <a:avLst/>
              </a:prstGeom>
              <a:blipFill>
                <a:blip r:embed="rId6"/>
                <a:stretch>
                  <a:fillRect l="-2283" t="-93243" b="-1391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853126" y="4754226"/>
                <a:ext cx="2965364" cy="4400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 smtClean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126" y="4754226"/>
                <a:ext cx="2965364" cy="440057"/>
              </a:xfrm>
              <a:prstGeom prst="rect">
                <a:avLst/>
              </a:prstGeom>
              <a:blipFill>
                <a:blip r:embed="rId7"/>
                <a:stretch>
                  <a:fillRect l="-2053" t="-95833" b="-145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3756817" y="5759233"/>
            <a:ext cx="3893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Batched gradient descent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11745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5919061" cy="2482904"/>
          </a:xfrm>
        </p:spPr>
        <p:txBody>
          <a:bodyPr>
            <a:noAutofit/>
          </a:bodyPr>
          <a:lstStyle/>
          <a:p>
            <a:r>
              <a:rPr lang="en-US" dirty="0" smtClean="0"/>
              <a:t>Cat or dog?</a:t>
            </a:r>
          </a:p>
          <a:p>
            <a:r>
              <a:rPr lang="en-US" dirty="0" smtClean="0"/>
              <a:t>Spam or not?</a:t>
            </a:r>
          </a:p>
          <a:p>
            <a:r>
              <a:rPr lang="en-US" dirty="0" smtClean="0"/>
              <a:t>Pedestrian or car?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Supervised task. We have training set.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60895" y="4664990"/>
                <a:ext cx="146245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∈{0,1}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95" y="4664990"/>
                <a:ext cx="1462452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2929179" y="4403379"/>
            <a:ext cx="2715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 – negative class</a:t>
            </a:r>
          </a:p>
          <a:p>
            <a:r>
              <a:rPr lang="en-US" sz="2800" dirty="0" smtClean="0"/>
              <a:t>1 – positive class</a:t>
            </a:r>
            <a:endParaRPr lang="ru-RU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5780867"/>
            <a:ext cx="18966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Hypothesis: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134299" y="5827033"/>
                <a:ext cx="23048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)≤1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299" y="5827033"/>
                <a:ext cx="230486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714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 model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041309" y="1690688"/>
                <a:ext cx="23048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)≤1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309" y="1690688"/>
                <a:ext cx="2304862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990600" y="1673778"/>
            <a:ext cx="9035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Task:</a:t>
            </a:r>
            <a:endParaRPr lang="ru-RU" sz="280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89" y="2944786"/>
            <a:ext cx="5486411" cy="36576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041309" y="2431538"/>
                <a:ext cx="2566600" cy="438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u-RU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309" y="2431538"/>
                <a:ext cx="2566600" cy="4385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914345" y="2180520"/>
                <a:ext cx="2504725" cy="8166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345" y="2180520"/>
                <a:ext cx="2504725" cy="81663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8787381" y="2045616"/>
            <a:ext cx="30634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Sigmoid or logistic function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45604" y="3459602"/>
                <a:ext cx="4768741" cy="438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u-RU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≥0.5 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604" y="3459602"/>
                <a:ext cx="4768741" cy="4385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145604" y="4142884"/>
                <a:ext cx="4768741" cy="438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u-RU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0.5 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604" y="4142884"/>
                <a:ext cx="4768741" cy="4385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990600" y="2413460"/>
            <a:ext cx="18966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Hypothesis:</a:t>
            </a:r>
            <a:endParaRPr lang="ru-RU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990600" y="4826166"/>
            <a:ext cx="2325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Interpretation: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145604" y="5374795"/>
                <a:ext cx="3787062" cy="438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604" y="5374795"/>
                <a:ext cx="3787062" cy="43858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145604" y="6032370"/>
                <a:ext cx="4050404" cy="438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604" y="6032370"/>
                <a:ext cx="4050404" cy="43858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471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regression. Decision boundary.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1964"/>
            <a:ext cx="4033439" cy="403343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361" y="1421964"/>
            <a:ext cx="4033439" cy="40334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935756" y="6112240"/>
                <a:ext cx="18383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−1+ </m:t>
                      </m:r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756" y="6112240"/>
                <a:ext cx="1838324" cy="276999"/>
              </a:xfrm>
              <a:prstGeom prst="rect">
                <a:avLst/>
              </a:prstGeom>
              <a:blipFill>
                <a:blip r:embed="rId4"/>
                <a:stretch>
                  <a:fillRect l="-332" r="-2658" b="-1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400381" y="6112240"/>
                <a:ext cx="1873398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−1+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381" y="6112240"/>
                <a:ext cx="1873398" cy="280718"/>
              </a:xfrm>
              <a:prstGeom prst="rect">
                <a:avLst/>
              </a:prstGeom>
              <a:blipFill>
                <a:blip r:embed="rId5"/>
                <a:stretch>
                  <a:fillRect t="-2174" r="-2932" b="-173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57265" y="5645322"/>
                <a:ext cx="29953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265" y="5645322"/>
                <a:ext cx="2995307" cy="276999"/>
              </a:xfrm>
              <a:prstGeom prst="rect">
                <a:avLst/>
              </a:prstGeom>
              <a:blipFill>
                <a:blip r:embed="rId6"/>
                <a:stretch>
                  <a:fillRect l="-1426" t="-2174" r="-2648" b="-326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093966" y="5643462"/>
                <a:ext cx="4486228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966" y="5643462"/>
                <a:ext cx="4486228" cy="280718"/>
              </a:xfrm>
              <a:prstGeom prst="rect">
                <a:avLst/>
              </a:prstGeom>
              <a:blipFill>
                <a:blip r:embed="rId7"/>
                <a:stretch>
                  <a:fillRect l="-815" t="-2174" r="-1495" b="-347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827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8200" y="1690688"/>
                <a:ext cx="3787062" cy="438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3787062" cy="4385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8200" y="2348263"/>
                <a:ext cx="4408706" cy="438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=1−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48263"/>
                <a:ext cx="4408706" cy="4385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096000" y="1921063"/>
                <a:ext cx="495584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21063"/>
                <a:ext cx="495584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43085" y="3085501"/>
            <a:ext cx="443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Likelihood of the training set: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096000" y="2824339"/>
                <a:ext cx="2998128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824339"/>
                <a:ext cx="2998128" cy="10455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38200" y="3907377"/>
                <a:ext cx="51853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Task: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800" dirty="0" smtClean="0"/>
                  <a:t> 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</m:func>
                      </m:e>
                    </m:func>
                  </m:oMath>
                </a14:m>
                <a:endParaRPr lang="ru-RU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907377"/>
                <a:ext cx="5185394" cy="523220"/>
              </a:xfrm>
              <a:prstGeom prst="rect">
                <a:avLst/>
              </a:prstGeom>
              <a:blipFill>
                <a:blip r:embed="rId7"/>
                <a:stretch>
                  <a:fillRect l="-2471" t="-11628" b="-325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5641383" y="297567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2097629" y="4524586"/>
                <a:ext cx="7996741" cy="2183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logP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(1−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))</m:t>
                                  </m:r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629" y="4524586"/>
                <a:ext cx="7996741" cy="21834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393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 of cost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838200" y="1690688"/>
                <a:ext cx="7842275" cy="11378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(1−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))</m:t>
                                  </m:r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7842275" cy="11378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77684" y="3112278"/>
                <a:ext cx="4671600" cy="633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𝜕𝜃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800" dirty="0" smtClean="0"/>
                  <a:t> </a:t>
                </a:r>
                <a:endParaRPr lang="ru-RU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684" y="3112278"/>
                <a:ext cx="4671600" cy="633443"/>
              </a:xfrm>
              <a:prstGeom prst="rect">
                <a:avLst/>
              </a:prstGeom>
              <a:blipFill>
                <a:blip r:embed="rId3"/>
                <a:stretch>
                  <a:fillRect b="-203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313484" y="4029435"/>
            <a:ext cx="6013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Exactly the same as for linear regression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16103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Non-linear decision boundary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51203"/>
            <a:ext cx="5242718" cy="5847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63923" y="1551203"/>
            <a:ext cx="56219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What if the decision boundary is strongly nonlinear?</a:t>
            </a:r>
          </a:p>
          <a:p>
            <a:r>
              <a:rPr lang="en-US" sz="2000" dirty="0" smtClean="0"/>
              <a:t>Feature hand-engineering</a:t>
            </a:r>
            <a:endParaRPr lang="ru-RU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363923" y="2388818"/>
                <a:ext cx="5589542" cy="5628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923" y="2388818"/>
                <a:ext cx="5589542" cy="562846"/>
              </a:xfrm>
              <a:prstGeom prst="rect">
                <a:avLst/>
              </a:prstGeom>
              <a:blipFill>
                <a:blip r:embed="rId3"/>
                <a:stretch>
                  <a:fillRect l="-654" r="-327" b="-173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363923" y="3429000"/>
            <a:ext cx="3175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Too many terms -&gt; not practical</a:t>
            </a:r>
          </a:p>
        </p:txBody>
      </p:sp>
    </p:spTree>
    <p:extLst>
      <p:ext uri="{BB962C8B-B14F-4D97-AF65-F5344CB8AC3E}">
        <p14:creationId xmlns:p14="http://schemas.microsoft.com/office/powerpoint/2010/main" val="41812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9169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From Wikipedia:</a:t>
            </a:r>
          </a:p>
          <a:p>
            <a:r>
              <a:rPr lang="en-US" i="1" dirty="0" smtClean="0"/>
              <a:t>Machine learning is a study of algorithms and statistical models that computers use to perform tasks without explicit instructions</a:t>
            </a:r>
          </a:p>
          <a:p>
            <a:pPr marL="0" indent="0">
              <a:buNone/>
            </a:pPr>
            <a:r>
              <a:rPr lang="en-US" dirty="0" smtClean="0"/>
              <a:t>Or…</a:t>
            </a:r>
          </a:p>
          <a:p>
            <a:r>
              <a:rPr lang="en-US" dirty="0" smtClean="0"/>
              <a:t>It is basically a computer programming without (or almost without) rule-based algorithms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Machine learning is a subset of Artificial Intelligence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99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sophisticated decision boundary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619" y="1942889"/>
            <a:ext cx="5009381" cy="216130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02" y="1438486"/>
            <a:ext cx="2665708" cy="26657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93545" y="3086906"/>
            <a:ext cx="604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Vs.</a:t>
            </a:r>
            <a:endParaRPr lang="ru-RU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5177542" y="3734862"/>
            <a:ext cx="1836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Classification task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2696549" y="4762849"/>
            <a:ext cx="699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 hand-engineering is not practical at all  for high-dimensional data</a:t>
            </a:r>
          </a:p>
        </p:txBody>
      </p:sp>
    </p:spTree>
    <p:extLst>
      <p:ext uri="{BB962C8B-B14F-4D97-AF65-F5344CB8AC3E}">
        <p14:creationId xmlns:p14="http://schemas.microsoft.com/office/powerpoint/2010/main" val="835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" y="-228213"/>
            <a:ext cx="12190708" cy="7314425"/>
          </a:xfrm>
        </p:spPr>
      </p:pic>
    </p:spTree>
    <p:extLst>
      <p:ext uri="{BB962C8B-B14F-4D97-AF65-F5344CB8AC3E}">
        <p14:creationId xmlns:p14="http://schemas.microsoft.com/office/powerpoint/2010/main" val="140803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Neuron model. Basic logistic unit.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5641383" y="297567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12" y="1546520"/>
            <a:ext cx="7425679" cy="466086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7060061" y="3252673"/>
                <a:ext cx="50293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061" y="3252673"/>
                <a:ext cx="5029326" cy="369332"/>
              </a:xfrm>
              <a:prstGeom prst="rect">
                <a:avLst/>
              </a:prstGeom>
              <a:blipFill>
                <a:blip r:embed="rId3"/>
                <a:stretch>
                  <a:fillRect l="-364" r="-1212" b="-3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987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network. One output.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0284"/>
            <a:ext cx="7669587" cy="50998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28" y="1500188"/>
            <a:ext cx="2005584" cy="381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8740180" y="1805760"/>
                <a:ext cx="866969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180" y="1805760"/>
                <a:ext cx="866969" cy="288477"/>
              </a:xfrm>
              <a:prstGeom prst="rect">
                <a:avLst/>
              </a:prstGeom>
              <a:blipFill>
                <a:blip r:embed="rId4"/>
                <a:stretch>
                  <a:fillRect l="-3521" t="-8333" r="-28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8740180" y="2347419"/>
                <a:ext cx="2242665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180" y="2347419"/>
                <a:ext cx="2242665" cy="288477"/>
              </a:xfrm>
              <a:prstGeom prst="rect">
                <a:avLst/>
              </a:prstGeom>
              <a:blipFill>
                <a:blip r:embed="rId5"/>
                <a:stretch>
                  <a:fillRect l="-1087" t="-8511" r="-3261" b="-340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8740180" y="2894816"/>
                <a:ext cx="2241639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180" y="2894816"/>
                <a:ext cx="2241639" cy="288477"/>
              </a:xfrm>
              <a:prstGeom prst="rect">
                <a:avLst/>
              </a:prstGeom>
              <a:blipFill>
                <a:blip r:embed="rId6"/>
                <a:stretch>
                  <a:fillRect l="-1090" t="-8511" r="-3542" b="-340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8740180" y="3442213"/>
                <a:ext cx="3165289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180" y="3442213"/>
                <a:ext cx="3165289" cy="288477"/>
              </a:xfrm>
              <a:prstGeom prst="rect">
                <a:avLst/>
              </a:prstGeom>
              <a:blipFill>
                <a:blip r:embed="rId7"/>
                <a:stretch>
                  <a:fillRect l="-578" t="-8511" r="-2312" b="-340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026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network. Many outputs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326" y="1690688"/>
            <a:ext cx="7601348" cy="505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53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036" y="1296383"/>
            <a:ext cx="6027927" cy="546517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network. Many outputs.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461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network. Multi-class classification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66" y="1690688"/>
            <a:ext cx="4123590" cy="27419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91158" y="4595371"/>
            <a:ext cx="1941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One-hot encoding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163" y="1374437"/>
            <a:ext cx="2487793" cy="107336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279" y="1311620"/>
            <a:ext cx="1198997" cy="119899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599" y="1170156"/>
            <a:ext cx="2034458" cy="13386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06631" y="2793422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8362279" y="2784622"/>
            <a:ext cx="118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Pedestrian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0726964" y="2784622"/>
            <a:ext cx="827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Bicycle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6306631" y="3508377"/>
                <a:ext cx="462498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631" y="3508377"/>
                <a:ext cx="462498" cy="7325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8730528" y="3508376"/>
                <a:ext cx="462498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0528" y="3508376"/>
                <a:ext cx="462498" cy="7325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10909578" y="3508376"/>
                <a:ext cx="462498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9578" y="3508376"/>
                <a:ext cx="462498" cy="730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4705182" y="2654922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182" y="2654922"/>
                <a:ext cx="186718" cy="276999"/>
              </a:xfrm>
              <a:prstGeom prst="rect">
                <a:avLst/>
              </a:prstGeom>
              <a:blipFill>
                <a:blip r:embed="rId9"/>
                <a:stretch>
                  <a:fillRect l="-33333" t="-26667" r="-80000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40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network. Multi-class classification cost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66" y="1690688"/>
            <a:ext cx="4123590" cy="27419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6892802" y="2495366"/>
                <a:ext cx="2691506" cy="5786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802" y="2495366"/>
                <a:ext cx="2691506" cy="5786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534766" y="5962152"/>
                <a:ext cx="6117316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true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66" y="5962152"/>
                <a:ext cx="6117316" cy="6707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4794637" y="2600010"/>
            <a:ext cx="19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 -&gt; </a:t>
            </a:r>
            <a:r>
              <a:rPr lang="en-US" dirty="0" err="1" smtClean="0"/>
              <a:t>softmax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>
            <a:off x="5247861" y="3509332"/>
            <a:ext cx="3942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Interpretation: NN predicts probabilities</a:t>
            </a:r>
            <a:endParaRPr lang="ru-RU" dirty="0"/>
          </a:p>
        </p:txBody>
      </p:sp>
      <p:sp>
        <p:nvSpPr>
          <p:cNvPr id="18" name="TextBox 17"/>
          <p:cNvSpPr txBox="1"/>
          <p:nvPr/>
        </p:nvSpPr>
        <p:spPr>
          <a:xfrm>
            <a:off x="446963" y="4597243"/>
            <a:ext cx="73484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We </a:t>
            </a:r>
            <a:r>
              <a:rPr lang="en-US" dirty="0"/>
              <a:t>have ground-truth probability distribution defined by the training </a:t>
            </a:r>
            <a:r>
              <a:rPr lang="en-US" dirty="0" smtClean="0"/>
              <a:t>set</a:t>
            </a:r>
          </a:p>
          <a:p>
            <a:pPr marL="342900" indent="-342900">
              <a:buAutoNum type="arabicPeriod"/>
            </a:pPr>
            <a:r>
              <a:rPr lang="en-US" dirty="0" smtClean="0"/>
              <a:t>Our NN predicts another probability distribution</a:t>
            </a:r>
          </a:p>
          <a:p>
            <a:pPr marL="342900" indent="-342900">
              <a:buAutoNum type="arabicPeriod"/>
            </a:pPr>
            <a:r>
              <a:rPr lang="en-US" dirty="0"/>
              <a:t>Our goal is to minimize divergence between these two </a:t>
            </a:r>
            <a:r>
              <a:rPr lang="en-US" dirty="0" smtClean="0"/>
              <a:t>distributions</a:t>
            </a:r>
          </a:p>
          <a:p>
            <a:pPr marL="342900" indent="-342900">
              <a:buAutoNum type="arabicPeriod"/>
            </a:pPr>
            <a:r>
              <a:rPr lang="en-US" dirty="0"/>
              <a:t>The natural cost function, in this case, is KL-divergence or cross-entropy.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154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Gradients calculation. Backpropagation algorithm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5122144"/>
            <a:ext cx="4825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 is simply a differentiation of a complex function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148414" cy="275848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6096000" y="2909507"/>
                <a:ext cx="2691506" cy="5786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909507"/>
                <a:ext cx="2691506" cy="5786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6096000" y="1414376"/>
                <a:ext cx="866969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414376"/>
                <a:ext cx="866969" cy="288477"/>
              </a:xfrm>
              <a:prstGeom prst="rect">
                <a:avLst/>
              </a:prstGeom>
              <a:blipFill>
                <a:blip r:embed="rId4"/>
                <a:stretch>
                  <a:fillRect l="-3521" t="-8511" r="-28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6096000" y="1779035"/>
                <a:ext cx="2242665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779035"/>
                <a:ext cx="2242665" cy="288477"/>
              </a:xfrm>
              <a:prstGeom prst="rect">
                <a:avLst/>
              </a:prstGeom>
              <a:blipFill>
                <a:blip r:embed="rId5"/>
                <a:stretch>
                  <a:fillRect l="-1087" t="-8511" r="-3261" b="-340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6096000" y="2155859"/>
                <a:ext cx="2253309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155859"/>
                <a:ext cx="2253309" cy="288477"/>
              </a:xfrm>
              <a:prstGeom prst="rect">
                <a:avLst/>
              </a:prstGeom>
              <a:blipFill>
                <a:blip r:embed="rId6"/>
                <a:stretch>
                  <a:fillRect l="-1081" t="-8511" r="-3243" b="-340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6096000" y="2544394"/>
                <a:ext cx="2253309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544394"/>
                <a:ext cx="2253309" cy="288477"/>
              </a:xfrm>
              <a:prstGeom prst="rect">
                <a:avLst/>
              </a:prstGeom>
              <a:blipFill>
                <a:blip r:embed="rId7"/>
                <a:stretch>
                  <a:fillRect l="-1081" t="-8333" r="-3243" b="-312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6074684" y="3564763"/>
                <a:ext cx="2294218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true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684" y="3564763"/>
                <a:ext cx="2294218" cy="6707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838200" y="4694781"/>
            <a:ext cx="8104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task is to calculate the gradients of cost function with respect to NN parameters.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7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Backward path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148414" cy="275848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6096000" y="1517436"/>
                <a:ext cx="2691506" cy="5786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517436"/>
                <a:ext cx="2691506" cy="5786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6096000" y="1152323"/>
                <a:ext cx="2253309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152323"/>
                <a:ext cx="2253309" cy="288477"/>
              </a:xfrm>
              <a:prstGeom prst="rect">
                <a:avLst/>
              </a:prstGeom>
              <a:blipFill>
                <a:blip r:embed="rId4"/>
                <a:stretch>
                  <a:fillRect l="-1081" t="-8511" r="-3243" b="-340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6074684" y="2172692"/>
                <a:ext cx="2294218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true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684" y="2172692"/>
                <a:ext cx="2294218" cy="6707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6074684" y="3128212"/>
                <a:ext cx="2472343" cy="5313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(3)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684" y="3128212"/>
                <a:ext cx="2472343" cy="5313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6098937" y="4643946"/>
                <a:ext cx="3605795" cy="4458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(3)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(3)</m:t>
                            </m:r>
                          </m:sup>
                        </m:sSup>
                      </m:num>
                      <m:den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937" y="4643946"/>
                <a:ext cx="3605795" cy="445828"/>
              </a:xfrm>
              <a:prstGeom prst="rect">
                <a:avLst/>
              </a:prstGeom>
              <a:blipFill>
                <a:blip r:embed="rId7"/>
                <a:stretch>
                  <a:fillRect b="-178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6096000" y="4151761"/>
                <a:ext cx="2209644" cy="4458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(3)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(3)</m:t>
                            </m:r>
                          </m:sup>
                        </m:sSup>
                      </m:num>
                      <m:den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p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151761"/>
                <a:ext cx="2209644" cy="445828"/>
              </a:xfrm>
              <a:prstGeom prst="rect">
                <a:avLst/>
              </a:prstGeom>
              <a:blipFill>
                <a:blip r:embed="rId8"/>
                <a:stretch>
                  <a:fillRect b="-191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6098937" y="3659576"/>
                <a:ext cx="2829429" cy="4458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(3)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(3)</m:t>
                            </m:r>
                          </m:sup>
                        </m:sSup>
                      </m:num>
                      <m:den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937" y="3659576"/>
                <a:ext cx="2829429" cy="445828"/>
              </a:xfrm>
              <a:prstGeom prst="rect">
                <a:avLst/>
              </a:prstGeom>
              <a:blipFill>
                <a:blip r:embed="rId9"/>
                <a:stretch>
                  <a:fillRect b="-191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6096000" y="5364433"/>
                <a:ext cx="2629118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364433"/>
                <a:ext cx="2629118" cy="71942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2585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73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6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53" y="694247"/>
            <a:ext cx="11121293" cy="4675505"/>
          </a:xfrm>
        </p:spPr>
      </p:pic>
      <p:sp>
        <p:nvSpPr>
          <p:cNvPr id="5" name="TextBox 4"/>
          <p:cNvSpPr txBox="1"/>
          <p:nvPr/>
        </p:nvSpPr>
        <p:spPr>
          <a:xfrm>
            <a:off x="6741149" y="6550223"/>
            <a:ext cx="5450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hlinkClick r:id="rId3"/>
              </a:rPr>
              <a:t>https://www.edureka.co/blog/ai-vs-machine-learning-vs-deep-learning/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71343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55165"/>
            <a:ext cx="10515600" cy="1325563"/>
          </a:xfrm>
        </p:spPr>
        <p:txBody>
          <a:bodyPr/>
          <a:lstStyle/>
          <a:p>
            <a:r>
              <a:rPr lang="en-US" dirty="0" smtClean="0"/>
              <a:t>Several types of learning algorithms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409" y="1041212"/>
            <a:ext cx="7765182" cy="5554493"/>
          </a:xfrm>
        </p:spPr>
      </p:pic>
      <p:sp>
        <p:nvSpPr>
          <p:cNvPr id="5" name="TextBox 4"/>
          <p:cNvSpPr txBox="1"/>
          <p:nvPr/>
        </p:nvSpPr>
        <p:spPr>
          <a:xfrm>
            <a:off x="5916500" y="6550223"/>
            <a:ext cx="6275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hlinkClick r:id="rId3"/>
              </a:rPr>
              <a:t>https://www.wordstream.com/blog/ws/2017/07/28/machine-learning-applications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18451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48149"/>
            <a:ext cx="10515600" cy="1325563"/>
          </a:xfrm>
        </p:spPr>
        <p:txBody>
          <a:bodyPr/>
          <a:lstStyle/>
          <a:p>
            <a:r>
              <a:rPr lang="en-US" dirty="0" smtClean="0"/>
              <a:t>More details. Supervised learning.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348352"/>
            <a:ext cx="10515600" cy="516093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Given:</a:t>
            </a:r>
          </a:p>
          <a:p>
            <a:r>
              <a:rPr lang="en-US" dirty="0" smtClean="0"/>
              <a:t>Some problem</a:t>
            </a:r>
          </a:p>
          <a:p>
            <a:r>
              <a:rPr lang="en-US" dirty="0" smtClean="0"/>
              <a:t>Training examples with correct labels -&gt; Training set</a:t>
            </a:r>
          </a:p>
          <a:p>
            <a:r>
              <a:rPr lang="en-US" dirty="0" smtClean="0"/>
              <a:t>Performance measure -&gt; Objective function</a:t>
            </a:r>
          </a:p>
          <a:p>
            <a:pPr marL="0" indent="0">
              <a:buNone/>
            </a:pPr>
            <a:r>
              <a:rPr lang="en-US" dirty="0" smtClean="0"/>
              <a:t>Task:</a:t>
            </a:r>
          </a:p>
          <a:p>
            <a:pPr marL="0" indent="0">
              <a:buNone/>
            </a:pPr>
            <a:r>
              <a:rPr lang="en-US" dirty="0" smtClean="0"/>
              <a:t>Find some function (usually nonlinear) to predict correct outputs (according to the objective) on the unseen inputs (test set).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064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8671"/>
            <a:ext cx="10515600" cy="1325563"/>
          </a:xfrm>
        </p:spPr>
        <p:txBody>
          <a:bodyPr/>
          <a:lstStyle/>
          <a:p>
            <a:r>
              <a:rPr lang="en-US" dirty="0" smtClean="0"/>
              <a:t>More details. Supervised learning. Examples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82" y="1148257"/>
            <a:ext cx="4059264" cy="268587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82" y="4216913"/>
            <a:ext cx="4059264" cy="227472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511" y="1243358"/>
            <a:ext cx="472440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48148"/>
            <a:ext cx="10515600" cy="1325563"/>
          </a:xfrm>
        </p:spPr>
        <p:txBody>
          <a:bodyPr/>
          <a:lstStyle/>
          <a:p>
            <a:r>
              <a:rPr lang="en-US" dirty="0" smtClean="0"/>
              <a:t>More details. Unsupervised learning.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Given:</a:t>
            </a:r>
          </a:p>
          <a:p>
            <a:r>
              <a:rPr lang="en-US" dirty="0" smtClean="0"/>
              <a:t>Some data without labels -&gt; Training set</a:t>
            </a:r>
          </a:p>
          <a:p>
            <a:pPr marL="0" indent="0">
              <a:buNone/>
            </a:pPr>
            <a:r>
              <a:rPr lang="en-US" dirty="0" smtClean="0"/>
              <a:t>Task:</a:t>
            </a:r>
          </a:p>
          <a:p>
            <a:pPr marL="0" indent="0">
              <a:buNone/>
            </a:pPr>
            <a:r>
              <a:rPr lang="en-US" dirty="0" smtClean="0"/>
              <a:t>Find some structure in the training set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896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More details. Unsupervised learning. Examples</a:t>
            </a:r>
            <a:endParaRPr lang="ru-RU" sz="4000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13" y="2197584"/>
            <a:ext cx="5262202" cy="3521290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627" y="2197584"/>
            <a:ext cx="6146968" cy="376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6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13483</TotalTime>
  <Words>566</Words>
  <Application>Microsoft Office PowerPoint</Application>
  <PresentationFormat>Широкоэкранный</PresentationFormat>
  <Paragraphs>153</Paragraphs>
  <Slides>29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Тема Office</vt:lpstr>
      <vt:lpstr>Machine learning for physics</vt:lpstr>
      <vt:lpstr>What is machine learning?</vt:lpstr>
      <vt:lpstr>Презентация PowerPoint</vt:lpstr>
      <vt:lpstr>Презентация PowerPoint</vt:lpstr>
      <vt:lpstr>Several types of learning algorithms</vt:lpstr>
      <vt:lpstr>More details. Supervised learning.</vt:lpstr>
      <vt:lpstr>More details. Supervised learning. Examples</vt:lpstr>
      <vt:lpstr>More details. Unsupervised learning.</vt:lpstr>
      <vt:lpstr>More details. Unsupervised learning. Examples</vt:lpstr>
      <vt:lpstr>More details. Reinforcement learning.</vt:lpstr>
      <vt:lpstr>More details. Reinforcement learning. Examples</vt:lpstr>
      <vt:lpstr>Linear regression</vt:lpstr>
      <vt:lpstr>Cost function</vt:lpstr>
      <vt:lpstr>Classification</vt:lpstr>
      <vt:lpstr>Logistic regression model</vt:lpstr>
      <vt:lpstr>Linear regression. Decision boundary.</vt:lpstr>
      <vt:lpstr>Cost function</vt:lpstr>
      <vt:lpstr>Derivative of cost</vt:lpstr>
      <vt:lpstr>Non-linear decision boundary</vt:lpstr>
      <vt:lpstr>More sophisticated decision boundary</vt:lpstr>
      <vt:lpstr>Презентация PowerPoint</vt:lpstr>
      <vt:lpstr>Neuron model. Basic logistic unit.</vt:lpstr>
      <vt:lpstr>Neural network. One output.</vt:lpstr>
      <vt:lpstr>Neural network. Many outputs</vt:lpstr>
      <vt:lpstr>Neural network. Many outputs.</vt:lpstr>
      <vt:lpstr>Neural network. Multi-class classification</vt:lpstr>
      <vt:lpstr>Neural network. Multi-class classification cost</vt:lpstr>
      <vt:lpstr>Gradients calculation. Backpropagation algorithm</vt:lpstr>
      <vt:lpstr>Backward path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for physics</dc:title>
  <dc:creator>Alexander Ulanov</dc:creator>
  <cp:lastModifiedBy>Alexander Ulanov</cp:lastModifiedBy>
  <cp:revision>45</cp:revision>
  <dcterms:created xsi:type="dcterms:W3CDTF">2020-02-11T08:08:37Z</dcterms:created>
  <dcterms:modified xsi:type="dcterms:W3CDTF">2020-02-21T15:08:46Z</dcterms:modified>
</cp:coreProperties>
</file>